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6" r:id="rId4"/>
    <p:sldId id="284" r:id="rId5"/>
    <p:sldId id="258" r:id="rId6"/>
    <p:sldId id="293" r:id="rId7"/>
    <p:sldId id="294" r:id="rId8"/>
    <p:sldId id="259" r:id="rId9"/>
    <p:sldId id="266" r:id="rId10"/>
    <p:sldId id="267" r:id="rId11"/>
    <p:sldId id="295" r:id="rId12"/>
    <p:sldId id="268" r:id="rId13"/>
    <p:sldId id="296" r:id="rId14"/>
    <p:sldId id="269" r:id="rId15"/>
    <p:sldId id="271" r:id="rId16"/>
    <p:sldId id="270" r:id="rId17"/>
    <p:sldId id="260" r:id="rId18"/>
    <p:sldId id="273" r:id="rId19"/>
    <p:sldId id="272" r:id="rId20"/>
    <p:sldId id="274" r:id="rId21"/>
    <p:sldId id="261" r:id="rId22"/>
    <p:sldId id="275" r:id="rId23"/>
    <p:sldId id="276" r:id="rId24"/>
    <p:sldId id="277" r:id="rId25"/>
    <p:sldId id="297" r:id="rId26"/>
    <p:sldId id="262" r:id="rId27"/>
    <p:sldId id="291" r:id="rId28"/>
    <p:sldId id="298" r:id="rId29"/>
    <p:sldId id="280" r:id="rId30"/>
    <p:sldId id="299" r:id="rId31"/>
    <p:sldId id="281" r:id="rId32"/>
    <p:sldId id="283" r:id="rId33"/>
    <p:sldId id="300" r:id="rId34"/>
    <p:sldId id="263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4" autoAdjust="0"/>
    <p:restoredTop sz="94660"/>
  </p:normalViewPr>
  <p:slideViewPr>
    <p:cSldViewPr>
      <p:cViewPr varScale="1">
        <p:scale>
          <a:sx n="106" d="100"/>
          <a:sy n="106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5745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экологической культуры дошкольников в процессе системы экологических акций</a:t>
            </a:r>
            <a:endParaRPr lang="ru-RU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МАДОУ МО г.Краснодар «Детский сад № 95»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г.Краснодар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2020 год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IMGP7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" y="304800"/>
            <a:ext cx="86106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990600"/>
            <a:ext cx="52578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 октября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– День животных. Акция «Лесные домишки»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886200"/>
            <a:ext cx="73152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20160531_1417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823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" y="304800"/>
            <a:ext cx="86106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133600"/>
            <a:ext cx="5257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09600"/>
            <a:ext cx="7315200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11 ноября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– Международный 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день энергосбережения.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Реализация проекта «Вместе светлее».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Акция «В гостях у лампочки».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F:\Энергосбережение\выставка.JPG"/>
          <p:cNvPicPr>
            <a:picLocks noChangeAspect="1" noChangeArrowheads="1"/>
          </p:cNvPicPr>
          <p:nvPr/>
        </p:nvPicPr>
        <p:blipFill>
          <a:blip r:embed="rId2" cstate="print"/>
          <a:srcRect t="10448" b="3846"/>
          <a:stretch>
            <a:fillRect/>
          </a:stretch>
        </p:blipFill>
        <p:spPr bwMode="auto">
          <a:xfrm rot="5400000">
            <a:off x="-500986" y="805786"/>
            <a:ext cx="6096000" cy="5094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F:\Энергосбережение\DSC_0075.JPG"/>
          <p:cNvPicPr>
            <a:picLocks noChangeAspect="1" noChangeArrowheads="1"/>
          </p:cNvPicPr>
          <p:nvPr/>
        </p:nvPicPr>
        <p:blipFill>
          <a:blip r:embed="rId3" cstate="print"/>
          <a:srcRect l="9014" t="2268" r="6854" b="7001"/>
          <a:stretch>
            <a:fillRect/>
          </a:stretch>
        </p:blipFill>
        <p:spPr bwMode="auto">
          <a:xfrm>
            <a:off x="5029200" y="304800"/>
            <a:ext cx="41148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7" name="Picture 5" descr="F:\Энергосбережение\DSC_0074.JPG"/>
          <p:cNvPicPr>
            <a:picLocks noChangeAspect="1" noChangeArrowheads="1"/>
          </p:cNvPicPr>
          <p:nvPr/>
        </p:nvPicPr>
        <p:blipFill>
          <a:blip r:embed="rId4" cstate="print"/>
          <a:srcRect l="5984" t="7227" r="4263"/>
          <a:stretch>
            <a:fillRect/>
          </a:stretch>
        </p:blipFill>
        <p:spPr bwMode="auto">
          <a:xfrm>
            <a:off x="5029201" y="3048000"/>
            <a:ext cx="4114799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Энергосбережение\отчет отябрь\97 На фестивале вместе ярче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623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" y="228600"/>
            <a:ext cx="86868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Декабрь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Акция «Берегите, дети, ёлку!»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828800"/>
            <a:ext cx="70104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11 января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– День заповедников и национальных парков.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Акция «Берегиня».</a:t>
            </a:r>
          </a:p>
          <a:p>
            <a:pPr algn="ctr"/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Акция «Покормите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птиц зимой!»</a:t>
            </a:r>
          </a:p>
          <a:p>
            <a:pPr algn="ctr"/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ИНФОДОО\фотки с бебигардена\elk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200400" cy="4100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ИНФОДОО\фотки с бебигардена\2013-12-06-10.39.56-605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3278294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Downloads\IMG_7814-31-01-17-14-35.jpeg"/>
          <p:cNvPicPr>
            <a:picLocks noChangeAspect="1" noChangeArrowheads="1"/>
          </p:cNvPicPr>
          <p:nvPr/>
        </p:nvPicPr>
        <p:blipFill>
          <a:blip r:embed="rId4" cstate="print"/>
          <a:srcRect t="8889" r="10000" b="13333"/>
          <a:stretch>
            <a:fillRect/>
          </a:stretch>
        </p:blipFill>
        <p:spPr bwMode="auto">
          <a:xfrm>
            <a:off x="0" y="0"/>
            <a:ext cx="595176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ИНФОДОО\фотки с бебигардена\macet-605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580" y="3886200"/>
            <a:ext cx="399542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E:\ИНФОДОО\фотки с бебигардена\galki-300x200.jpg"/>
          <p:cNvPicPr>
            <a:picLocks noChangeAspect="1" noChangeArrowheads="1"/>
          </p:cNvPicPr>
          <p:nvPr/>
        </p:nvPicPr>
        <p:blipFill>
          <a:blip r:embed="rId3" cstate="print"/>
          <a:srcRect l="3703" t="7407" r="1887"/>
          <a:stretch>
            <a:fillRect/>
          </a:stretch>
        </p:blipFill>
        <p:spPr bwMode="auto">
          <a:xfrm>
            <a:off x="5105400" y="0"/>
            <a:ext cx="40386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E:\ИНФОДОО\фотки с бебигардена\kr.kn_-605x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36" y="1905000"/>
            <a:ext cx="3995964" cy="2774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6" name="Picture 2" descr="F:\IMGP7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162550" cy="688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image-30-05-16-16-14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"/>
            <a:ext cx="9143999" cy="6172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P138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" y="381000"/>
            <a:ext cx="5715000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8 февраля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День науки.</a:t>
            </a:r>
          </a:p>
          <a:p>
            <a:pPr algn="ctr"/>
            <a:endParaRPr lang="ru-RU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Тематические недели в каждой возрастной группе.   </a:t>
            </a: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F:\НЕДЕЛЯ НАУКИ\для печати на газету\IMG_8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05400"/>
            <a:ext cx="2607732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E:\ИНФОДОО\фотки с бебигардена\DSC03157-300x169.jpg"/>
          <p:cNvPicPr>
            <a:picLocks noChangeAspect="1" noChangeArrowheads="1"/>
          </p:cNvPicPr>
          <p:nvPr/>
        </p:nvPicPr>
        <p:blipFill>
          <a:blip r:embed="rId3" cstate="print"/>
          <a:srcRect l="15333" t="12130" r="23333" b="12130"/>
          <a:stretch>
            <a:fillRect/>
          </a:stretch>
        </p:blipFill>
        <p:spPr bwMode="auto">
          <a:xfrm>
            <a:off x="2590800" y="5105400"/>
            <a:ext cx="1643063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F:\НЕДЕЛЯ НАУКИ\для печати на газету\IMG_8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67199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F:\НЕДЕЛЯ НАУКИ\для печати на газету\IMGP7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0"/>
            <a:ext cx="50292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НЕДЕЛЯ НАУКИ\для печати на газету\IMG_8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361" cy="3200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 descr="F:\НЕДЕЛЯ НАУКИ\для печати на газету\IMGP7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8768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2" name="Picture 6" descr="F:\НЕДЕЛЯ НАУКИ\для печати на газету\IMGP8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2286000" cy="358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3" name="Picture 7" descr="F:\НЕДЕЛЯ НАУКИ\для печати на газету\IMGP8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276600"/>
            <a:ext cx="2362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4" name="Picture 8" descr="F:\НЕДЕЛЯ НАУКИ\для печати на газету\IMGP80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000" y="3276600"/>
            <a:ext cx="44450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НЕДЕЛЯ НАУКИ\для печати на газету\IMGP8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028701" y="1028700"/>
            <a:ext cx="6858001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3" descr="F:\НЕДЕЛЯ НАУКИ\для печати на газету\IMGP7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" y="381000"/>
            <a:ext cx="5715000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19 февраля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– День китов.</a:t>
            </a:r>
          </a:p>
          <a:p>
            <a:pPr algn="ctr"/>
            <a:endParaRPr lang="ru-RU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27 февраля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– День полярного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медведя.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" y="2971800"/>
            <a:ext cx="61722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81000"/>
            <a:ext cx="6096000" cy="541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1 марта</a:t>
            </a:r>
          </a:p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– День </a:t>
            </a:r>
          </a:p>
          <a:p>
            <a:pPr algn="ctr"/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кошек.</a:t>
            </a:r>
          </a:p>
          <a:p>
            <a:pPr algn="ctr"/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2286000"/>
            <a:ext cx="6248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8596.JPG"/>
          <p:cNvPicPr>
            <a:picLocks noChangeAspect="1"/>
          </p:cNvPicPr>
          <p:nvPr/>
        </p:nvPicPr>
        <p:blipFill>
          <a:blip r:embed="rId2" cstate="print"/>
          <a:srcRect l="5000" r="7500"/>
          <a:stretch>
            <a:fillRect/>
          </a:stretch>
        </p:blipFill>
        <p:spPr>
          <a:xfrm>
            <a:off x="609600" y="0"/>
            <a:ext cx="8001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" y="2971800"/>
            <a:ext cx="61722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81000"/>
            <a:ext cx="6400800" cy="556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21 марта </a:t>
            </a: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– День цветов. </a:t>
            </a:r>
          </a:p>
          <a:p>
            <a:pPr algn="ctr"/>
            <a:endParaRPr lang="ru-RU" sz="5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Акция   «Вестники весны».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2286000"/>
            <a:ext cx="6248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ИНФОДОО\фотки с бебигардена\landish-420x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5029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H:\DSC_0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84904" cy="4855464"/>
          </a:xfrm>
          <a:prstGeom prst="rect">
            <a:avLst/>
          </a:prstGeom>
          <a:noFill/>
        </p:spPr>
      </p:pic>
      <p:pic>
        <p:nvPicPr>
          <p:cNvPr id="7" name="Рисунок 6" descr="IMG_8586.JPG"/>
          <p:cNvPicPr>
            <a:picLocks noChangeAspect="1"/>
          </p:cNvPicPr>
          <p:nvPr/>
        </p:nvPicPr>
        <p:blipFill>
          <a:blip r:embed="rId4" cstate="print"/>
          <a:srcRect l="5618" t="28090" r="2247"/>
          <a:stretch>
            <a:fillRect/>
          </a:stretch>
        </p:blipFill>
        <p:spPr>
          <a:xfrm>
            <a:off x="4495800" y="3276600"/>
            <a:ext cx="4648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H:\DSC_0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4231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:\IMG_5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4431899" cy="3505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H:\IMG_7117.JPG"/>
          <p:cNvPicPr>
            <a:picLocks noChangeAspect="1" noChangeArrowheads="1"/>
          </p:cNvPicPr>
          <p:nvPr/>
        </p:nvPicPr>
        <p:blipFill>
          <a:blip r:embed="rId3" cstate="print"/>
          <a:srcRect l="7650" r="17125"/>
          <a:stretch>
            <a:fillRect/>
          </a:stretch>
        </p:blipFill>
        <p:spPr bwMode="auto">
          <a:xfrm>
            <a:off x="4419600" y="0"/>
            <a:ext cx="47244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H:\P1390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505199"/>
            <a:ext cx="2362200" cy="3352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:\IMGP75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505200"/>
            <a:ext cx="45720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3" name="Picture 5" descr="H:\P1390203.JPG"/>
          <p:cNvPicPr>
            <a:picLocks noChangeAspect="1" noChangeArrowheads="1"/>
          </p:cNvPicPr>
          <p:nvPr/>
        </p:nvPicPr>
        <p:blipFill>
          <a:blip r:embed="rId6" cstate="print"/>
          <a:srcRect l="9300"/>
          <a:stretch>
            <a:fillRect/>
          </a:stretch>
        </p:blipFill>
        <p:spPr bwMode="auto">
          <a:xfrm>
            <a:off x="0" y="3505200"/>
            <a:ext cx="2229464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" y="2971800"/>
            <a:ext cx="61722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Реализация проекта </a:t>
            </a:r>
          </a:p>
          <a:p>
            <a:pPr algn="ctr"/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 «Герои сказок Бианки».</a:t>
            </a:r>
          </a:p>
          <a:p>
            <a:pPr algn="ctr"/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81000"/>
            <a:ext cx="8382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685800"/>
            <a:ext cx="62484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1 апреля 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– Всемирный день птиц.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P1390138.JPG"/>
          <p:cNvPicPr>
            <a:picLocks noChangeAspect="1" noChangeArrowheads="1"/>
          </p:cNvPicPr>
          <p:nvPr/>
        </p:nvPicPr>
        <p:blipFill>
          <a:blip r:embed="rId2" cstate="print"/>
          <a:srcRect l="25000" t="11111" r="14167"/>
          <a:stretch>
            <a:fillRect/>
          </a:stretch>
        </p:blipFill>
        <p:spPr bwMode="auto">
          <a:xfrm>
            <a:off x="0" y="-1"/>
            <a:ext cx="4038600" cy="4425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H:\P1390160.JPG"/>
          <p:cNvPicPr>
            <a:picLocks noChangeAspect="1" noChangeArrowheads="1"/>
          </p:cNvPicPr>
          <p:nvPr/>
        </p:nvPicPr>
        <p:blipFill>
          <a:blip r:embed="rId3" cstate="print"/>
          <a:srcRect t="13178"/>
          <a:stretch>
            <a:fillRect/>
          </a:stretch>
        </p:blipFill>
        <p:spPr bwMode="auto">
          <a:xfrm>
            <a:off x="0" y="4377070"/>
            <a:ext cx="4038600" cy="2480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H:\P1390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DCIM\554_1301\IMG_8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6033"/>
            <a:ext cx="9144000" cy="5085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" y="304800"/>
            <a:ext cx="8534400" cy="586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22 апреля 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– День Земли, акции «Подари цветы, подари дерево другу».</a:t>
            </a:r>
            <a:endParaRPr lang="ru-RU" sz="32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23 мая 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– День черепах, «День рождения Тортилы», акция «Не рвите одуванчики»</a:t>
            </a:r>
            <a:endParaRPr lang="ru-RU" sz="32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5 и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юня 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– День охраны окружающей среды, акция «Вторая жизнь мусора» </a:t>
            </a:r>
            <a:endParaRPr lang="ru-RU" sz="32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Июль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– акции«Детский сад – цветущий сад» (украшение территории),  «Остановите поджоги», «Берегите муравья».</a:t>
            </a:r>
            <a:endParaRPr lang="ru-RU" sz="32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15 августа 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–День бездомных животных,  акция «Кошкин дом», акция «Берегите лес».</a:t>
            </a:r>
            <a:endParaRPr lang="ru-RU" sz="32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" y="304800"/>
            <a:ext cx="5638800" cy="56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СПАСИБО</a:t>
            </a:r>
          </a:p>
          <a:p>
            <a:pPr algn="ctr"/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ЗА</a:t>
            </a:r>
          </a:p>
          <a:p>
            <a:pPr algn="ctr"/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ВНИМАНИЕ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97 соревнования по экоориентированию инструктор по физической культур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145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" y="228600"/>
            <a:ext cx="84582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200400"/>
            <a:ext cx="61722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304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Экологическая (природоохранная)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акция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-  практическая деятельность людей, направленная на изменение экологической обстановки и общественного мнения.</a:t>
            </a:r>
          </a:p>
          <a:p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352800"/>
            <a:ext cx="5105400" cy="28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Главный аспект природоохранных акций – практический, направленный на достижение конкретного результата. 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5400" y="304800"/>
            <a:ext cx="65532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ВИДЫ    АКЦИЙ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905000"/>
            <a:ext cx="3048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ГРУППОВАЯ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4419600"/>
            <a:ext cx="3657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ОБЩЕСТВЕННАЯ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57800" y="1905000"/>
            <a:ext cx="3657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КОЛЛЕКТИВНАЯ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590800"/>
            <a:ext cx="30480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Осуществляет одна дошкольная группа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7800" y="2590800"/>
            <a:ext cx="36576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Участвуют все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обучающиеся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 ДОУ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5105400"/>
            <a:ext cx="8382000" cy="15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Осуществляют несколько образовательных организаций в рамках общественных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экологических движений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239000" y="1524000"/>
            <a:ext cx="2286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752600" y="1524000"/>
            <a:ext cx="2286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43400" y="1524000"/>
            <a:ext cx="304800" cy="2895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304800"/>
            <a:ext cx="8305800" cy="594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АЛГОРИТМ ПРОВЕДЕНИЯ ЭКОЛОГИЧЕСКОЙ АКЦИИ В ДОУ: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u="sng" dirty="0" smtClean="0">
                <a:solidFill>
                  <a:schemeClr val="accent6">
                    <a:lumMod val="75000"/>
                  </a:schemeClr>
                </a:solidFill>
              </a:rPr>
              <a:t>Первый этап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200" dirty="0" smtClean="0">
                <a:solidFill>
                  <a:schemeClr val="tx1"/>
                </a:solidFill>
              </a:rPr>
              <a:t>-  методический.</a:t>
            </a:r>
          </a:p>
          <a:p>
            <a:pPr algn="ctr"/>
            <a:r>
              <a:rPr lang="ru-RU" sz="3200" u="sng" dirty="0" smtClean="0">
                <a:solidFill>
                  <a:schemeClr val="accent6">
                    <a:lumMod val="75000"/>
                  </a:schemeClr>
                </a:solidFill>
              </a:rPr>
              <a:t>Второй этап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– непосредственная работа с детьми «Хочу всё знать».</a:t>
            </a:r>
          </a:p>
          <a:p>
            <a:pPr algn="ctr"/>
            <a:r>
              <a:rPr lang="ru-RU" sz="3200" u="sng" dirty="0" smtClean="0">
                <a:solidFill>
                  <a:schemeClr val="accent6">
                    <a:lumMod val="75000"/>
                  </a:schemeClr>
                </a:solidFill>
              </a:rPr>
              <a:t>Третий этап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-  постановка проблемы.</a:t>
            </a:r>
          </a:p>
          <a:p>
            <a:pPr algn="ctr"/>
            <a:r>
              <a:rPr lang="ru-RU" sz="3200" u="sng" dirty="0" smtClean="0">
                <a:solidFill>
                  <a:schemeClr val="accent6">
                    <a:lumMod val="75000"/>
                  </a:schemeClr>
                </a:solidFill>
              </a:rPr>
              <a:t>Четвёртый этап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–практическая деятельность.</a:t>
            </a:r>
          </a:p>
          <a:p>
            <a:pPr algn="ctr"/>
            <a:r>
              <a:rPr lang="ru-RU" sz="3200" u="sng" dirty="0" smtClean="0">
                <a:solidFill>
                  <a:schemeClr val="accent6">
                    <a:lumMod val="75000"/>
                  </a:schemeClr>
                </a:solidFill>
              </a:rPr>
              <a:t>Пятый этап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– итоговый.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:/www.tvoyrebenok.ru/images/presentation/ecology/b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" y="1066800"/>
            <a:ext cx="86106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25 сентября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– Всемирный день моря.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Реализация проекта «Морские обитатели». </a:t>
            </a: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133600"/>
            <a:ext cx="5257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886200"/>
            <a:ext cx="73152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429000"/>
            <a:ext cx="48006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Акция «Они живут в воде»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97 Роспись на раковинах мидиф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346</Words>
  <Application>Microsoft Office PowerPoint</Application>
  <PresentationFormat>Экран (4:3)</PresentationFormat>
  <Paragraphs>76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Формирование экологической культуры дошкольников в процессе системы экологических акций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экологической культуры дошкольников в процессе системы экологических акций</dc:title>
  <dc:creator>123</dc:creator>
  <cp:lastModifiedBy>Андрей</cp:lastModifiedBy>
  <cp:revision>16</cp:revision>
  <dcterms:created xsi:type="dcterms:W3CDTF">2017-02-17T12:56:43Z</dcterms:created>
  <dcterms:modified xsi:type="dcterms:W3CDTF">2020-07-10T08:33:51Z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2306906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