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1" r:id="rId3"/>
    <p:sldId id="275" r:id="rId4"/>
    <p:sldId id="277" r:id="rId5"/>
    <p:sldId id="278" r:id="rId6"/>
    <p:sldId id="265" r:id="rId7"/>
    <p:sldId id="262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5143500" type="screen16x9"/>
  <p:notesSz cx="9144000" cy="6858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FFF7E1"/>
    <a:srgbClr val="FFFF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104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92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77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07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05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6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46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30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04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8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00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1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1FCD-3646-46BD-B581-6285C9B0768A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E9ED-90E9-4B7E-A6B9-2022DA8FA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27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6" b="6306"/>
          <a:stretch/>
        </p:blipFill>
        <p:spPr>
          <a:xfrm>
            <a:off x="-5690" y="0"/>
            <a:ext cx="9149690" cy="5181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180" y="1280061"/>
            <a:ext cx="729513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i="0" dirty="0" smtClean="0">
                <a:solidFill>
                  <a:schemeClr val="bg1"/>
                </a:solidFill>
                <a:effectLst>
                  <a:outerShdw blurRad="63500" sx="103000" sy="103000" algn="ctr" rotWithShape="0">
                    <a:prstClr val="black"/>
                  </a:outerShdw>
                </a:effectLst>
                <a:latin typeface="Buxton Sketch" panose="03080500000500000004" pitchFamily="66" charset="0"/>
              </a:rPr>
              <a:t>15 апреля – </a:t>
            </a:r>
            <a:endParaRPr lang="ru-RU" sz="5500" b="1" dirty="0">
              <a:solidFill>
                <a:schemeClr val="bg1"/>
              </a:solidFill>
              <a:effectLst>
                <a:outerShdw blurRad="63500" sx="103000" sy="103000" algn="ctr" rotWithShape="0">
                  <a:prstClr val="black"/>
                </a:outerShdw>
              </a:effectLst>
              <a:latin typeface="Buxton Sketch" panose="030805000005000000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01857"/>
            <a:ext cx="90360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i="0" dirty="0" smtClean="0">
                <a:solidFill>
                  <a:schemeClr val="bg1"/>
                </a:solidFill>
                <a:effectLst>
                  <a:outerShdw blurRad="63500" sx="103000" sy="103000" algn="ctr" rotWithShape="0">
                    <a:prstClr val="black"/>
                  </a:outerShdw>
                </a:effectLst>
                <a:latin typeface="Buxton Sketch" panose="03080500000500000004" pitchFamily="66" charset="0"/>
              </a:rPr>
              <a:t>«День экологических знаний»</a:t>
            </a:r>
            <a:endParaRPr lang="ru-RU" sz="5500" b="1" i="0" dirty="0">
              <a:solidFill>
                <a:schemeClr val="bg1"/>
              </a:solidFill>
              <a:effectLst>
                <a:outerShdw blurRad="63500" sx="103000" sy="103000" algn="ctr" rotWithShape="0">
                  <a:prstClr val="black"/>
                </a:outerShdw>
              </a:effectLst>
              <a:latin typeface="Buxton Sketch" panose="030805000005000000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528" y="4743918"/>
            <a:ext cx="1584712" cy="2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32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4"/>
            <a:ext cx="9149690" cy="866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29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некоторых китайских городах используют уличное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освещение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</a:t>
            </a:r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ночными датчиками движения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1356359"/>
            <a:ext cx="4552950" cy="32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33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4"/>
            <a:ext cx="9149690" cy="1384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29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большинстве развитых стран мира существуют </a:t>
            </a:r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Зелёные </a:t>
            </a:r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партии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Это показывает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что люди боятся за будущее своих детей и состояние 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нашей планеты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за которую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именно люди несут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ответственность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7" name="Picture 2" descr="Sunflower (Green symbol)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363" y="2104458"/>
            <a:ext cx="2872462" cy="28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" y="1921646"/>
            <a:ext cx="3743325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47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4"/>
            <a:ext cx="9149690" cy="2085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29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Всемирный фонд дикой </a:t>
            </a:r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природы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— международная 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которая занимается сохранением, исследованием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восстановлением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окружающей среды. Это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самая крупная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мире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природоохранная организация, работает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более чем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странах мира.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Главная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цель — сохранение биологического разнообразия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Земли.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Символ Всемирного фонда дикой природы — большая панда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9" name="Picture 2" descr="WWF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676" y="2596059"/>
            <a:ext cx="1647824" cy="24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89" y="2596059"/>
            <a:ext cx="3396589" cy="2547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t="9522" b="6380"/>
          <a:stretch/>
        </p:blipFill>
        <p:spPr>
          <a:xfrm>
            <a:off x="3480409" y="2597691"/>
            <a:ext cx="3568091" cy="20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75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4"/>
            <a:ext cx="9149690" cy="1780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312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«Гринпис» 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—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международная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экологическая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организация, созданная в 1971 году в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Канаде. Занимается проблемами глобального изменения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климата,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сокращения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площади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лесов,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чрезмерного вылова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рыбы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радиационной опасности, загрязнения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окружающей среды опасными химическими веществами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сохранения Арктики…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8" name="Picture 2" descr="Greenpeace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657" y="3163845"/>
            <a:ext cx="4450481" cy="6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3301"/>
            <a:ext cx="4124325" cy="23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79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4"/>
            <a:ext cx="9149690" cy="1533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29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Международный союз охраны природы и природных </a:t>
            </a:r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ресурсов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— международная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которая занимается проблемами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сохранения биоразнообразия 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планеты. Она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представляет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списки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видов, нуждающихся в особой охране в разных регионах планеты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9" name="Picture 2" descr="IUCN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2889" y="2545157"/>
            <a:ext cx="2241985" cy="21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60" y="2097970"/>
            <a:ext cx="4001690" cy="3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45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3"/>
            <a:ext cx="9149690" cy="1692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29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Премия «Голубая планета» 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—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престижная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ежегодная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японская </a:t>
            </a:r>
            <a:endPara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награда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«за значительный вклад в решение глобальных проблем окружающей среды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».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Одна из трёх крупнейших японских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премий. </a:t>
            </a: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правило, награждаются два лауреата, одним из которых может быть организация.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712" y="2355436"/>
            <a:ext cx="5262563" cy="22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51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3"/>
            <a:ext cx="9149690" cy="14568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41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Экоцид</a:t>
            </a:r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— массовое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уничтожение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растительного или животного мира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отравление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атмосферы или водных ресурсов, а также совершение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других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действий, способных вызвать экологическую катастрофу. В уголовном праве России является преступлением.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0451"/>
            <a:ext cx="2914650" cy="3183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7" r="9181"/>
          <a:stretch/>
        </p:blipFill>
        <p:spPr>
          <a:xfrm>
            <a:off x="6194723" y="1953754"/>
            <a:ext cx="2949277" cy="3212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0145" y="1953754"/>
            <a:ext cx="3123731" cy="23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53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4"/>
            <a:ext cx="9149690" cy="23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41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Конституции Российской Федерации написано, что </a:t>
            </a:r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каждый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ОБЯЗАН сохранять </a:t>
            </a:r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природу и окружающую среду, бережно </a:t>
            </a:r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относиться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 </a:t>
            </a:r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природным богатствам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федеральном законе «Об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охране окружающей среды РФ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есть</a:t>
            </a: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статья о том, что граждане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имеют право обращаться с жалобами, заявлениями об охране окружающей среды, предъявлять в Суд 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иски</a:t>
            </a: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защиту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природы.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8883"/>
          <a:stretch/>
        </p:blipFill>
        <p:spPr>
          <a:xfrm>
            <a:off x="1474470" y="2893621"/>
            <a:ext cx="1773555" cy="2279950"/>
          </a:xfrm>
          <a:prstGeom prst="rect">
            <a:avLst/>
          </a:prstGeom>
        </p:spPr>
      </p:pic>
      <p:pic>
        <p:nvPicPr>
          <p:cNvPr id="1026" name="Picture 2" descr="https://cdn.book24.ru/v2/ITD000000000248383/COVER/cover3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893621"/>
            <a:ext cx="1692749" cy="22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90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4"/>
            <a:ext cx="9149690" cy="2180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41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Проблемы охраны окружающей среды и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сохранения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экологической чистоты планеты касаются любого жителя. Поэтому каждый должен беречь природу и вносить свой вклад в сохранение жизни на Земле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Для улучшения экологической обстановки необходимо высаживать больше деревьев, например, вокруг школы. Они поглощают углекислый газ и выделяют кислород.  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391" b="7517"/>
          <a:stretch/>
        </p:blipFill>
        <p:spPr>
          <a:xfrm>
            <a:off x="-19050" y="2800129"/>
            <a:ext cx="3609975" cy="2343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3029"/>
          <a:stretch/>
        </p:blipFill>
        <p:spPr>
          <a:xfrm>
            <a:off x="5610225" y="2781300"/>
            <a:ext cx="35337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78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90" y="343329"/>
            <a:ext cx="9149690" cy="952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41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Экологические проблемы надо начинать решать с наведения порядка в школе, дома, на улице.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50104" y="1896130"/>
            <a:ext cx="40414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9A46"/>
                </a:solidFill>
                <a:latin typeface="Buxton Sketch" panose="03080500000500000004" pitchFamily="66" charset="0"/>
              </a:rPr>
              <a:t>Берегите и охраняйте </a:t>
            </a:r>
            <a:endParaRPr lang="ru-RU" sz="4000" b="1" dirty="0" smtClean="0">
              <a:solidFill>
                <a:srgbClr val="009A46"/>
              </a:solidFill>
              <a:latin typeface="Buxton Sketch" panose="030805000005000000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9A46"/>
                </a:solidFill>
                <a:latin typeface="Buxton Sketch" panose="03080500000500000004" pitchFamily="66" charset="0"/>
              </a:rPr>
              <a:t>нашу </a:t>
            </a:r>
            <a:r>
              <a:rPr lang="ru-RU" sz="4000" b="1" dirty="0">
                <a:solidFill>
                  <a:srgbClr val="009A46"/>
                </a:solidFill>
                <a:latin typeface="Buxton Sketch" panose="03080500000500000004" pitchFamily="66" charset="0"/>
              </a:rPr>
              <a:t>планету. </a:t>
            </a:r>
            <a:endParaRPr lang="ru-RU" sz="4000" b="1" dirty="0" smtClean="0">
              <a:solidFill>
                <a:srgbClr val="009A46"/>
              </a:solidFill>
              <a:latin typeface="Buxton Sketch" panose="030805000005000000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9A46"/>
                </a:solidFill>
                <a:latin typeface="Buxton Sketch" panose="03080500000500000004" pitchFamily="66" charset="0"/>
              </a:rPr>
              <a:t>Она </a:t>
            </a:r>
            <a:r>
              <a:rPr lang="ru-RU" sz="4000" b="1" dirty="0">
                <a:solidFill>
                  <a:srgbClr val="009A46"/>
                </a:solidFill>
                <a:latin typeface="Buxton Sketch" panose="03080500000500000004" pitchFamily="66" charset="0"/>
              </a:rPr>
              <a:t>у нас одна.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68" y="1436521"/>
            <a:ext cx="3247799" cy="35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88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46" y="181822"/>
            <a:ext cx="8727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Цель данной презентации расширить экологические знания у ребят.</a:t>
            </a: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1800"/>
              </a:lnSpc>
            </a:pP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В презентации не выставлено время смены слайдов, чтобы учитель, зная скорость чтения своих учеников, мог сам сменять слайды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вручную. Желательно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чтобы информация на слайдах зачитывалась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вслух, и прочитанное обсуждалось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До или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после просмотра презентации можно с ребятами посмотреть мультфильмы на экологическую тему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Вот некоторые из них (советские мультфильмы):</a:t>
            </a: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«Бабочка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«Мультипликационный</a:t>
            </a:r>
          </a:p>
          <a:p>
            <a:pPr>
              <a:lnSpc>
                <a:spcPts val="1800"/>
              </a:lnSpc>
            </a:pP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Крокодил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№ 4. На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чистую воду»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Бобры идут по следу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На лесной тропе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>
              <a:lnSpc>
                <a:spcPts val="1800"/>
              </a:lnSpc>
            </a:pPr>
            <a:endParaRPr lang="ru-RU" sz="1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Так же полезно будет провести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конкурс рисунков по данной теме.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Ребята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сами могут выбрать тему для своей работы, например: «Сохраним чистоту водоёмов», «Не делай так!», «Береги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электроэнергию»,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«Не убивай красоту!», «Нам нужен чистый воздух»…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 могут и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сами придумать тему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для своих рисунков. </a:t>
            </a: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5550" y="4539028"/>
            <a:ext cx="405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Желаем приятного просмотра!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89611" y="2043753"/>
            <a:ext cx="316858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«Последний заяц</a:t>
            </a:r>
            <a:r>
              <a:rPr lang="ru-RU" sz="1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«Сказка старого </a:t>
            </a:r>
            <a:r>
              <a:rPr lang="ru-RU" sz="1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дуба»</a:t>
            </a:r>
            <a:endParaRPr lang="ru-RU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«Три новеллы</a:t>
            </a:r>
            <a:r>
              <a:rPr lang="ru-RU" sz="1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«Ты враг или друг</a:t>
            </a:r>
            <a:r>
              <a:rPr lang="ru-RU" sz="1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?»</a:t>
            </a:r>
            <a:endParaRPr lang="ru-RU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«Чудо</a:t>
            </a:r>
            <a:r>
              <a:rPr lang="ru-RU" sz="1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5689" y="371903"/>
            <a:ext cx="914969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1520" y="371903"/>
            <a:ext cx="7968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Праздник основали представители ООН в 1992 году на Конференции по вопросам окружающей среды. </a:t>
            </a:r>
            <a:r>
              <a:rPr lang="ru-RU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Самой главной задачей было понятие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человечеством экологических проблем Земли и поднятие уровня образования по этой теме.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409216"/>
            <a:ext cx="9149690" cy="167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11" y="2531061"/>
            <a:ext cx="378298" cy="3933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4380" y="2457361"/>
            <a:ext cx="81991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Российской Федерации </a:t>
            </a:r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праздник впервые отметили в 1996 году. По традиции в этот день проходят </a:t>
            </a:r>
            <a:r>
              <a:rPr lang="ru-RU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различные акции</a:t>
            </a:r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выставки </a:t>
            </a:r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лекции в </a:t>
            </a:r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учебных заведениях, научных организациях и библиотеках. К подготовке </a:t>
            </a:r>
            <a:r>
              <a:rPr lang="ru-RU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часто привлекают </a:t>
            </a:r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детей и подростков, чтобы </a:t>
            </a:r>
            <a:r>
              <a:rPr lang="ru-RU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ранних лет учились беречь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xmlns="" val="205807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 dir="u"/>
      </p:transition>
    </mc:Choice>
    <mc:Fallback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7" b="1428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528" y="4743918"/>
            <a:ext cx="1584712" cy="2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83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75"/>
            <a:ext cx="9144001" cy="51846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5689" y="371903"/>
            <a:ext cx="9149690" cy="8853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1520" y="432863"/>
            <a:ext cx="8183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Экология</a:t>
            </a:r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– это наука о взаимоотношениях живых организмов между собой и с окружающей средой.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60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2" r="8136"/>
          <a:stretch/>
        </p:blipFill>
        <p:spPr>
          <a:xfrm>
            <a:off x="-7620" y="0"/>
            <a:ext cx="918972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581" y="655320"/>
            <a:ext cx="8423859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ru-RU" sz="9500" b="1" dirty="0" smtClean="0">
                <a:solidFill>
                  <a:schemeClr val="bg1"/>
                </a:solidFill>
                <a:effectLst>
                  <a:outerShdw blurRad="63500" sx="103000" sy="103000" algn="ctr" rotWithShape="0">
                    <a:prstClr val="black"/>
                  </a:outerShdw>
                </a:effectLst>
                <a:latin typeface="Buxton Sketch" panose="03080500000500000004" pitchFamily="66" charset="0"/>
              </a:rPr>
              <a:t>Интересно</a:t>
            </a:r>
          </a:p>
          <a:p>
            <a:pPr>
              <a:lnSpc>
                <a:spcPts val="5800"/>
              </a:lnSpc>
            </a:pPr>
            <a:r>
              <a:rPr lang="ru-RU" sz="9500" b="1" dirty="0">
                <a:solidFill>
                  <a:schemeClr val="bg1"/>
                </a:solidFill>
                <a:effectLst>
                  <a:outerShdw blurRad="63500" sx="103000" sy="103000" algn="ctr" rotWithShape="0">
                    <a:prstClr val="black"/>
                  </a:outerShdw>
                </a:effectLst>
                <a:latin typeface="Buxton Sketch" panose="03080500000500000004" pitchFamily="66" charset="0"/>
              </a:rPr>
              <a:t> </a:t>
            </a:r>
            <a:r>
              <a:rPr lang="ru-RU" sz="9500" b="1" dirty="0" smtClean="0">
                <a:solidFill>
                  <a:schemeClr val="bg1"/>
                </a:solidFill>
                <a:effectLst>
                  <a:outerShdw blurRad="63500" sx="103000" sy="103000" algn="ctr" rotWithShape="0">
                    <a:prstClr val="black"/>
                  </a:outerShdw>
                </a:effectLst>
                <a:latin typeface="Buxton Sketch" panose="03080500000500000004" pitchFamily="66" charset="0"/>
              </a:rPr>
              <a:t>                  </a:t>
            </a:r>
            <a:r>
              <a:rPr lang="ru-RU" sz="9500" b="1" dirty="0">
                <a:solidFill>
                  <a:schemeClr val="bg1"/>
                </a:solidFill>
                <a:effectLst>
                  <a:outerShdw blurRad="63500" sx="103000" sy="103000" algn="ctr" rotWithShape="0">
                    <a:prstClr val="black"/>
                  </a:outerShdw>
                </a:effectLst>
                <a:latin typeface="Buxton Sketch" panose="03080500000500000004" pitchFamily="66" charset="0"/>
              </a:rPr>
              <a:t>знать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528" y="4743918"/>
            <a:ext cx="1584712" cy="2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30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689" y="371903"/>
            <a:ext cx="9149690" cy="1159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183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Первой в мире мерой по охране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свободно живущих в природе животных стало решение об охране серн и сурков в Татрах (наивысшая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часть Карпат),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принятое в 1868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году.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0" r="7172"/>
          <a:stretch/>
        </p:blipFill>
        <p:spPr>
          <a:xfrm>
            <a:off x="350521" y="1636628"/>
            <a:ext cx="3352800" cy="3127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8160" t="1225" r="27040"/>
          <a:stretch/>
        </p:blipFill>
        <p:spPr>
          <a:xfrm>
            <a:off x="5577840" y="1630680"/>
            <a:ext cx="3086100" cy="31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19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 dir="u"/>
      </p:transition>
    </mc:Choice>
    <mc:Fallback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1" y="1418243"/>
            <a:ext cx="5125683" cy="3222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56"/>
          <a:stretch/>
        </p:blipFill>
        <p:spPr>
          <a:xfrm>
            <a:off x="5301534" y="1422182"/>
            <a:ext cx="3842466" cy="32183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689" y="371903"/>
            <a:ext cx="9149690" cy="893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29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1872 году на западе США был создан первый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мире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 национальный парк — </a:t>
            </a:r>
            <a:r>
              <a:rPr lang="ru-RU" sz="20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Йеллоустонский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66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8041"/>
          <a:stretch/>
        </p:blipFill>
        <p:spPr>
          <a:xfrm>
            <a:off x="0" y="-419100"/>
            <a:ext cx="9163565" cy="55721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689" y="371903"/>
            <a:ext cx="9149690" cy="1441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32863"/>
            <a:ext cx="829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одном из швейцарских городов запрещено использование автомобилей с традиционным мотором. Внутри него перемещаться разрешается на другом транспорте (повозки, велосипеды, электромобили).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2" y="493748"/>
            <a:ext cx="378298" cy="3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20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483</Words>
  <Application>Microsoft Office PowerPoint</Application>
  <PresentationFormat>Экран (16:9)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Zoi</dc:creator>
  <cp:lastModifiedBy>Андрей</cp:lastModifiedBy>
  <cp:revision>61</cp:revision>
  <dcterms:created xsi:type="dcterms:W3CDTF">2018-04-03T14:11:02Z</dcterms:created>
  <dcterms:modified xsi:type="dcterms:W3CDTF">2020-07-10T08:38:08Z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1443957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